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11"/>
  </p:notesMasterIdLst>
  <p:sldIdLst>
    <p:sldId id="258" r:id="rId2"/>
    <p:sldId id="265" r:id="rId3"/>
    <p:sldId id="257" r:id="rId4"/>
    <p:sldId id="260" r:id="rId5"/>
    <p:sldId id="262" r:id="rId6"/>
    <p:sldId id="263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/>
  </p:normalViewPr>
  <p:slideViewPr>
    <p:cSldViewPr snapToGrid="0">
      <p:cViewPr>
        <p:scale>
          <a:sx n="43" d="100"/>
          <a:sy n="43" d="100"/>
        </p:scale>
        <p:origin x="-2946" y="-16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6BE70-EF04-4A62-8399-1B8AF0EE36EB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A95C6-721F-4ACB-B90A-838F1108EF4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621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="" xmlns:a16="http://schemas.microsoft.com/office/drawing/2014/main" id="{9E2681A5-8F20-4307-A27E-BE46E14D7D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A1BC0D6-B54C-4A33-B618-D7EF84D44905}" type="slidenum">
              <a:rPr lang="fr-FR" altLang="nl-BE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fr-FR" altLang="nl-B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="" xmlns:a16="http://schemas.microsoft.com/office/drawing/2014/main" id="{5FA5858D-54B5-4BBF-8899-566AEE1AD6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>
            <a:extLst>
              <a:ext uri="{FF2B5EF4-FFF2-40B4-BE49-F238E27FC236}">
                <a16:creationId xmlns="" xmlns:a16="http://schemas.microsoft.com/office/drawing/2014/main" id="{A17B1868-5DDB-4A93-8059-AA1955A01F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nl-BE"/>
          </a:p>
        </p:txBody>
      </p:sp>
    </p:spTree>
    <p:extLst>
      <p:ext uri="{BB962C8B-B14F-4D97-AF65-F5344CB8AC3E}">
        <p14:creationId xmlns:p14="http://schemas.microsoft.com/office/powerpoint/2010/main" val="300514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="" xmlns:a16="http://schemas.microsoft.com/office/drawing/2014/main" id="{D5F28F04-870A-4B6E-9ADE-AAD6FC82F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5B5AB26-0FFF-41C2-AD60-9BB6B50B2C3B}" type="slidenum">
              <a:rPr lang="fr-FR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fr-FR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="" xmlns:a16="http://schemas.microsoft.com/office/drawing/2014/main" id="{29391461-AD39-4DE7-8B4C-6FDE815085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>
            <a:extLst>
              <a:ext uri="{FF2B5EF4-FFF2-40B4-BE49-F238E27FC236}">
                <a16:creationId xmlns="" xmlns:a16="http://schemas.microsoft.com/office/drawing/2014/main" id="{9B615801-CB35-472B-BA80-4BC5CA63E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78411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64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674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173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7371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444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2164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8708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624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502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104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046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5294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177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365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0073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667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" name="explode.wav"/>
          </p:stSnd>
        </p:sndAc>
      </p:transition>
    </mc:Choice>
    <mc:Fallback xmlns="">
      <p:transition spd="slow" advClick="0" advTm="3000">
        <p:checker/>
        <p:sndAc>
          <p:stSnd>
            <p:snd r:embed="rId3" name="explod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6628-92F9-4D9F-96EF-D112708AF6CF}" type="datetimeFigureOut">
              <a:rPr lang="bg-BG" smtClean="0"/>
              <a:t>9.5.2020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90CD8C-85A4-4996-AA54-1D9F9FF853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01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</p:sldLayoutIdLst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18" name="explode.wav"/>
          </p:stSnd>
        </p:sndAc>
      </p:transition>
    </mc:Choice>
    <mc:Fallback xmlns="">
      <p:transition spd="slow" advClick="0" advTm="3000">
        <p:checker/>
        <p:sndAc>
          <p:stSnd>
            <p:snd r:embed="rId19" name="explode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9916510" cy="1306020"/>
          </a:xfrm>
        </p:spPr>
        <p:txBody>
          <a:bodyPr>
            <a:normAutofit/>
          </a:bodyPr>
          <a:lstStyle/>
          <a:p>
            <a:r>
              <a:rPr lang="bg-BG" sz="5400" b="1" dirty="0" smtClean="0">
                <a:solidFill>
                  <a:schemeClr val="tx1"/>
                </a:solidFill>
              </a:rPr>
              <a:t>9 МАЙ – ДЕНЯТ НА ЕВРОПА</a:t>
            </a:r>
            <a:endParaRPr lang="bg-BG" sz="5400" b="1" dirty="0">
              <a:solidFill>
                <a:schemeClr val="tx1"/>
              </a:solidFill>
            </a:endParaRP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8585"/>
            <a:ext cx="9916510" cy="5329415"/>
          </a:xfrm>
        </p:spPr>
      </p:pic>
    </p:spTree>
    <p:extLst>
      <p:ext uri="{BB962C8B-B14F-4D97-AF65-F5344CB8AC3E}">
        <p14:creationId xmlns:p14="http://schemas.microsoft.com/office/powerpoint/2010/main" val="356632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checker/>
        <p:sndAc>
          <p:stSnd>
            <p:snd r:embed="rId2" name="explode.wav"/>
          </p:stSnd>
        </p:sndAc>
      </p:transition>
    </mc:Choice>
    <mc:Fallback xmlns="">
      <p:transition spd="slow" advClick="0" advTm="3000">
        <p:checker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2814" y="947145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effectLst/>
              </a:rPr>
              <a:t>На 9 май отбелязваме Деня на Европа.</a:t>
            </a:r>
            <a:br>
              <a:rPr lang="ru-RU" sz="2800" b="1" dirty="0" smtClean="0">
                <a:effectLst/>
              </a:rPr>
            </a:br>
            <a:r>
              <a:rPr lang="ru-RU" sz="2800" b="1" dirty="0" smtClean="0">
                <a:effectLst/>
              </a:rPr>
              <a:t>Късно вечерта на 8 май 1945 година Германия подписва капитулацията си, а тогавашният американски президент Хари Труман и британският премиер по това време Уинстън Чърчил обявяват края на войната в Европа. На 2 септември 1945 година и Япония капитулира.</a:t>
            </a:r>
            <a:endParaRPr lang="bg-BG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814" y="1"/>
            <a:ext cx="55231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blinds dir="vert"/>
        <p:sndAc>
          <p:stSnd>
            <p:snd r:embed="rId2" name="explode.wav"/>
          </p:stSnd>
        </p:sndAc>
      </p:transition>
    </mc:Choice>
    <mc:Fallback xmlns="">
      <p:transition spd="slow" advClick="0" advTm="3000">
        <p:blinds dir="vert"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843" y="0"/>
            <a:ext cx="919129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Денят на Европа, честван на 9 май всяка година, е посветен на мира и единството в Европа. На тази дата се отбелязва годишнината от историческата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Декларация на Шуман</a:t>
            </a:r>
            <a:r>
              <a:rPr lang="ru-RU" sz="2800" b="1" dirty="0" smtClean="0"/>
              <a:t>. В своя реч през 1950 г. в Париж Робер Шуман, френският външен министър по това време, споделя своята идея за нова форма на политическо сътрудничество в Европа, която ще направи войната между европейските народи немислима.</a:t>
            </a:r>
          </a:p>
          <a:p>
            <a:r>
              <a:rPr lang="ru-RU" sz="2800" b="1" dirty="0" smtClean="0"/>
              <a:t>Неговата идея е да се създаде европейска институция, която да обедини и управлява производството на въглища и стомана. Само година по-късно е подписан договорът за създаване на подобна институция. Предложението на Шуман се счита за началото на това, което днес наричаме Европейски съюз.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15040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:wheel spokes="1"/>
        <p:sndAc>
          <p:stSnd>
            <p:snd r:embed="rId2" name="explode.wav"/>
          </p:stSnd>
        </p:sndAc>
      </p:transition>
    </mc:Choice>
    <mc:Fallback xmlns="">
      <p:transition spd="slow" advClick="0" advTm="3000">
        <p:wheel spokes="1"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A93A8F38-81CE-44A9-8304-E32477548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4825" y="44451"/>
            <a:ext cx="763428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z-Cyrl-AZ" altLang="nl-BE" b="0" dirty="0"/>
              <a:t>Символите</a:t>
            </a:r>
            <a:r>
              <a:rPr lang="fr-BE" altLang="nl-BE" b="0" dirty="0"/>
              <a:t> </a:t>
            </a:r>
            <a:r>
              <a:rPr lang="az-Cyrl-AZ" altLang="nl-BE" b="0" dirty="0"/>
              <a:t>на ЕС</a:t>
            </a:r>
            <a:endParaRPr lang="en-US" altLang="nl-BE" b="0" dirty="0"/>
          </a:p>
        </p:txBody>
      </p:sp>
      <p:pic>
        <p:nvPicPr>
          <p:cNvPr id="23555" name="Picture 1">
            <a:extLst>
              <a:ext uri="{FF2B5EF4-FFF2-40B4-BE49-F238E27FC236}">
                <a16:creationId xmlns="" xmlns:a16="http://schemas.microsoft.com/office/drawing/2014/main" id="{54B75788-DA5D-48B4-BE1F-F1A9D3428B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6038"/>
            <a:ext cx="12191999" cy="554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Box 4">
            <a:extLst>
              <a:ext uri="{FF2B5EF4-FFF2-40B4-BE49-F238E27FC236}">
                <a16:creationId xmlns="" xmlns:a16="http://schemas.microsoft.com/office/drawing/2014/main" id="{F34684F9-5B00-4E8B-9521-B4137961D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6" y="6310314"/>
            <a:ext cx="18510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z-Cyrl-AZ" altLang="en-US" sz="1100">
                <a:solidFill>
                  <a:srgbClr val="595959"/>
                </a:solidFill>
              </a:rPr>
              <a:t>Европейското знаме</a:t>
            </a:r>
          </a:p>
        </p:txBody>
      </p:sp>
      <p:sp>
        <p:nvSpPr>
          <p:cNvPr id="23557" name="TextBox 5">
            <a:extLst>
              <a:ext uri="{FF2B5EF4-FFF2-40B4-BE49-F238E27FC236}">
                <a16:creationId xmlns="" xmlns:a16="http://schemas.microsoft.com/office/drawing/2014/main" id="{7D3AFAC6-FA3C-4488-8350-959203054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1" y="3730625"/>
            <a:ext cx="17811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z-Cyrl-AZ" altLang="en-US" sz="1100">
                <a:solidFill>
                  <a:srgbClr val="595959"/>
                </a:solidFill>
              </a:rPr>
              <a:t>Европейският химн</a:t>
            </a:r>
          </a:p>
        </p:txBody>
      </p:sp>
      <p:sp>
        <p:nvSpPr>
          <p:cNvPr id="23558" name="TextBox 11">
            <a:extLst>
              <a:ext uri="{FF2B5EF4-FFF2-40B4-BE49-F238E27FC236}">
                <a16:creationId xmlns="" xmlns:a16="http://schemas.microsoft.com/office/drawing/2014/main" id="{EC710EAC-719A-4B27-A6DA-FB98FEF44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927" y="6394916"/>
            <a:ext cx="9969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az-Cyrl-AZ" altLang="en-US" sz="1100" dirty="0">
                <a:solidFill>
                  <a:srgbClr val="595959"/>
                </a:solidFill>
              </a:rPr>
              <a:t>Еврото</a:t>
            </a:r>
          </a:p>
        </p:txBody>
      </p:sp>
      <p:sp>
        <p:nvSpPr>
          <p:cNvPr id="23559" name="TextBox 6">
            <a:extLst>
              <a:ext uri="{FF2B5EF4-FFF2-40B4-BE49-F238E27FC236}">
                <a16:creationId xmlns="" xmlns:a16="http://schemas.microsoft.com/office/drawing/2014/main" id="{AC46FB2E-08EB-4B69-AEE5-E28BF2A61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3691" y="6455078"/>
            <a:ext cx="209391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en-US" sz="1100" dirty="0">
                <a:solidFill>
                  <a:srgbClr val="595959"/>
                </a:solidFill>
              </a:rPr>
              <a:t>9 май -  Ден на Европа</a:t>
            </a:r>
          </a:p>
        </p:txBody>
      </p:sp>
      <p:sp>
        <p:nvSpPr>
          <p:cNvPr id="23560" name="TextBox 7">
            <a:extLst>
              <a:ext uri="{FF2B5EF4-FFF2-40B4-BE49-F238E27FC236}">
                <a16:creationId xmlns="" xmlns:a16="http://schemas.microsoft.com/office/drawing/2014/main" id="{33287C26-704C-46BD-9456-F1C9F3C01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227" y="3560763"/>
            <a:ext cx="25463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z-Cyrl-AZ" altLang="en-US" sz="1100" dirty="0">
                <a:solidFill>
                  <a:srgbClr val="595959"/>
                </a:solidFill>
              </a:rPr>
              <a:t>Девизът – </a:t>
            </a:r>
            <a:br>
              <a:rPr lang="az-Cyrl-AZ" altLang="en-US" sz="1100" dirty="0">
                <a:solidFill>
                  <a:srgbClr val="595959"/>
                </a:solidFill>
              </a:rPr>
            </a:br>
            <a:r>
              <a:rPr lang="az-Cyrl-AZ" altLang="en-US" sz="1100" dirty="0">
                <a:solidFill>
                  <a:srgbClr val="595959"/>
                </a:solidFill>
              </a:rPr>
              <a:t>Обединен в многообразието</a:t>
            </a:r>
          </a:p>
        </p:txBody>
      </p:sp>
    </p:spTree>
    <p:extLst>
      <p:ext uri="{BB962C8B-B14F-4D97-AF65-F5344CB8AC3E}">
        <p14:creationId xmlns:p14="http://schemas.microsoft.com/office/powerpoint/2010/main" val="326880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14:ripple/>
        <p:sndAc>
          <p:stSnd>
            <p:snd r:embed="rId3" name="explode.wav"/>
          </p:stSnd>
        </p:sndAc>
      </p:transition>
    </mc:Choice>
    <mc:Fallback xmlns="">
      <p:transition spd="slow" advClick="0" advTm="300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="" xmlns:a16="http://schemas.microsoft.com/office/drawing/2014/main" id="{0E9FFFD0-037D-4F7E-904B-41013F24B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74825" y="44451"/>
            <a:ext cx="763428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z-Cyrl-AZ" altLang="en-US" b="0"/>
              <a:t>24 официални езика</a:t>
            </a:r>
            <a:endParaRPr lang="en-US" altLang="en-US" b="0"/>
          </a:p>
        </p:txBody>
      </p:sp>
      <p:pic>
        <p:nvPicPr>
          <p:cNvPr id="25603" name="Picture 1">
            <a:extLst>
              <a:ext uri="{FF2B5EF4-FFF2-40B4-BE49-F238E27FC236}">
                <a16:creationId xmlns="" xmlns:a16="http://schemas.microsoft.com/office/drawing/2014/main" id="{E37CCFF0-C149-4008-B33F-20C23A874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7821"/>
            <a:ext cx="10591801" cy="5770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Box 7">
            <a:extLst>
              <a:ext uri="{FF2B5EF4-FFF2-40B4-BE49-F238E27FC236}">
                <a16:creationId xmlns="" xmlns:a16="http://schemas.microsoft.com/office/drawing/2014/main" id="{8FDDA2D0-4ED8-4427-91EA-98D976D85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026" y="3890964"/>
            <a:ext cx="1495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az-Cyrl-AZ" altLang="en-US">
                <a:solidFill>
                  <a:srgbClr val="595959"/>
                </a:solidFill>
              </a:rPr>
              <a:t>Български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Čeština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d</a:t>
            </a:r>
            <a:r>
              <a:rPr lang="lt-LT" altLang="en-US">
                <a:solidFill>
                  <a:srgbClr val="595959"/>
                </a:solidFill>
              </a:rPr>
              <a:t>ansk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Deutsch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eesti keel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l-GR" altLang="en-US">
                <a:solidFill>
                  <a:srgbClr val="595959"/>
                </a:solidFill>
              </a:rPr>
              <a:t>Ελληνικά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</p:txBody>
      </p:sp>
      <p:sp>
        <p:nvSpPr>
          <p:cNvPr id="25605" name="TextBox 18">
            <a:extLst>
              <a:ext uri="{FF2B5EF4-FFF2-40B4-BE49-F238E27FC236}">
                <a16:creationId xmlns="" xmlns:a16="http://schemas.microsoft.com/office/drawing/2014/main" id="{8692E44A-5A0E-4307-887E-9679F7836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3921125"/>
            <a:ext cx="165258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English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e</a:t>
            </a:r>
            <a:r>
              <a:rPr lang="lt-LT" altLang="en-US">
                <a:solidFill>
                  <a:srgbClr val="595959"/>
                </a:solidFill>
              </a:rPr>
              <a:t>spañol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f</a:t>
            </a:r>
            <a:r>
              <a:rPr lang="lt-LT" altLang="en-US">
                <a:solidFill>
                  <a:srgbClr val="595959"/>
                </a:solidFill>
              </a:rPr>
              <a:t>rançais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Gaeilge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h</a:t>
            </a:r>
            <a:r>
              <a:rPr lang="lt-LT" altLang="en-US">
                <a:solidFill>
                  <a:srgbClr val="595959"/>
                </a:solidFill>
              </a:rPr>
              <a:t>rvatski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I</a:t>
            </a:r>
            <a:r>
              <a:rPr lang="lt-LT" altLang="en-US">
                <a:solidFill>
                  <a:srgbClr val="595959"/>
                </a:solidFill>
              </a:rPr>
              <a:t>taliano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</p:txBody>
      </p:sp>
      <p:sp>
        <p:nvSpPr>
          <p:cNvPr id="25606" name="TextBox 20">
            <a:extLst>
              <a:ext uri="{FF2B5EF4-FFF2-40B4-BE49-F238E27FC236}">
                <a16:creationId xmlns="" xmlns:a16="http://schemas.microsoft.com/office/drawing/2014/main" id="{E01ED089-63D5-4BDF-8F5B-EB195DFB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950" y="3921126"/>
            <a:ext cx="16319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latviešu valoda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lietuvių kalba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m</a:t>
            </a:r>
            <a:r>
              <a:rPr lang="lt-LT" altLang="en-US">
                <a:solidFill>
                  <a:srgbClr val="595959"/>
                </a:solidFill>
              </a:rPr>
              <a:t>agyar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Malti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Nederlands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p</a:t>
            </a:r>
            <a:r>
              <a:rPr lang="lt-LT" altLang="en-US">
                <a:solidFill>
                  <a:srgbClr val="595959"/>
                </a:solidFill>
              </a:rPr>
              <a:t>olski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</p:txBody>
      </p:sp>
      <p:sp>
        <p:nvSpPr>
          <p:cNvPr id="25607" name="TextBox 20">
            <a:extLst>
              <a:ext uri="{FF2B5EF4-FFF2-40B4-BE49-F238E27FC236}">
                <a16:creationId xmlns="" xmlns:a16="http://schemas.microsoft.com/office/drawing/2014/main" id="{B21315B6-6ADB-443B-8157-DE74413D3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0675" y="3911600"/>
            <a:ext cx="16319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2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p</a:t>
            </a:r>
            <a:r>
              <a:rPr lang="lt-LT" altLang="en-US">
                <a:solidFill>
                  <a:srgbClr val="595959"/>
                </a:solidFill>
              </a:rPr>
              <a:t>ortuguês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R</a:t>
            </a:r>
            <a:r>
              <a:rPr lang="lt-LT" altLang="en-US">
                <a:solidFill>
                  <a:srgbClr val="595959"/>
                </a:solidFill>
              </a:rPr>
              <a:t>omână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s</a:t>
            </a:r>
            <a:r>
              <a:rPr lang="lt-LT" altLang="en-US">
                <a:solidFill>
                  <a:srgbClr val="595959"/>
                </a:solidFill>
              </a:rPr>
              <a:t>lovenčina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s</a:t>
            </a:r>
            <a:r>
              <a:rPr lang="lt-LT" altLang="en-US">
                <a:solidFill>
                  <a:srgbClr val="595959"/>
                </a:solidFill>
              </a:rPr>
              <a:t>lovenščina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BE" altLang="en-US">
                <a:solidFill>
                  <a:srgbClr val="595959"/>
                </a:solidFill>
              </a:rPr>
              <a:t>s</a:t>
            </a:r>
            <a:r>
              <a:rPr lang="lt-LT" altLang="en-US">
                <a:solidFill>
                  <a:srgbClr val="595959"/>
                </a:solidFill>
              </a:rPr>
              <a:t>uomi</a:t>
            </a:r>
            <a:endParaRPr lang="fr-BE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t-LT" altLang="en-US">
                <a:solidFill>
                  <a:srgbClr val="595959"/>
                </a:solidFill>
              </a:rPr>
              <a:t>svenska</a:t>
            </a:r>
            <a:endParaRPr lang="en-US" altLang="en-US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fr-BE" altLang="en-US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80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14:honeycomb/>
        <p:sndAc>
          <p:stSnd>
            <p:snd r:embed="rId3" name="explode.wav"/>
          </p:stSnd>
        </p:sndAc>
      </p:transition>
    </mc:Choice>
    <mc:Fallback xmlns="">
      <p:transition spd="slow" advClick="0" advTm="300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4497" y="335846"/>
            <a:ext cx="863950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Съветът на Европа е основан на 5 май 1949 г. и по тази причина той избира този ден за свой празник, като определя деня за почивен през 1964 г. През 1985 г. Европейските общности, които по-късно се превръщат в Европейски съюз, възприемат европейските символи на Съвета на Европа, като знамето на Европа и Деня на Европа. Въпреки това, лидерите на Общността решават да празнуват своя Ден на Европа на 9 май, в памет на Декларацията на Шуман. В своя реч на 9 май 1950 г. в Париж Робер Шуман (френски външен министър по това време) споделя своята идея за нова форма на политическо сътрудничество в Европа, която да направи войната между европейските народи немислима. Неговата идея е да се създаде европейска институция, която да обедини и управлява производството на френските и западногерманските въглища и стомана. Само година по-късно е подписан договорът за създаване на подобна институция. Предложението на Шуман се счита за началото на това, което днес наричаме Европейски съюз. 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Европейският парламент официално определя 9 май като почивен ден през октомври 2008 г.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35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14:glitter pattern="hexagon"/>
        <p:sndAc>
          <p:stSnd>
            <p:snd r:embed="rId2" name="explode.wav"/>
          </p:stSnd>
        </p:sndAc>
      </p:transition>
    </mc:Choice>
    <mc:Fallback xmlns="">
      <p:transition spd="slow" advClick="0" advTm="300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670" y="460784"/>
            <a:ext cx="863950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9 май се чества в различни форми в повечето държави - членки на ЕС и кандидат-членки на ЕС, като Турция. Поради политическия характер на този ден, той се използва като възможност да се информират хората за ЕС и да се говори в подкрепа на европейската интеграция. Знамето, като друг символ, има важна роля в честванията. Въпреки че 9 май е по-популярен, тъй като се чества в ЕС, 5 май също все още се празнува от някои европейци, поради факта, че Съвета на Европа има важна роля при защитата на човешките права, парламентарната демокрация, и законността. За разлика от това, Декларацията на Шуман просто предлага обединяването на френските и западногерманските въглища и стомана. </a:t>
            </a:r>
          </a:p>
          <a:p>
            <a:r>
              <a:rPr lang="ru-RU" sz="2400" b="1" dirty="0" smtClean="0"/>
              <a:t>От 2003 г. насам Украйна чества Деня на Европа на третата събота на месец май.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12548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14:shred/>
        <p:sndAc>
          <p:stSnd>
            <p:snd r:embed="rId2" name="explode.wav"/>
          </p:stSnd>
        </p:sndAc>
      </p:transition>
    </mc:Choice>
    <mc:Fallback xmlns="">
      <p:transition spd="slow" advClick="0" advTm="300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924" y="302359"/>
            <a:ext cx="6096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effectLst/>
              </a:rPr>
              <a:t>През 1985 г. ръководителите на страните от Европейския съюз на заседание в Милано решават 9 май да бъде честван като Ден на Европа. В България Деня на Европа се отбелязва от 9 май от 2005 година, след като Министерския съвет издава постановление за това на 29 март 2005 г. България се присъедини към Европейския съюз от 1 януари 2007 година. Договорът за присъединяване е подписан на 25 април 2005 година.</a:t>
            </a:r>
            <a:endParaRPr lang="bg-BG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924" y="0"/>
            <a:ext cx="56650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90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0" advClick="0" advTm="3000">
        <p14:gallery dir="l"/>
        <p:sndAc>
          <p:stSnd>
            <p:snd r:embed="rId2" name="explode.wav"/>
          </p:stSnd>
        </p:sndAc>
      </p:transition>
    </mc:Choice>
    <mc:Fallback xmlns="">
      <p:transition spd="slow" advClick="0" advTm="300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i="1" dirty="0" smtClean="0">
                <a:solidFill>
                  <a:srgbClr val="FF66CC"/>
                </a:solidFill>
              </a:rPr>
              <a:t>ИЗГОТВЕНА ОТ </a:t>
            </a:r>
            <a:r>
              <a:rPr lang="en-US" b="1" i="1" dirty="0" smtClean="0">
                <a:solidFill>
                  <a:srgbClr val="FF66CC"/>
                </a:solidFill>
              </a:rPr>
              <a:t>E</a:t>
            </a:r>
            <a:r>
              <a:rPr lang="bg-BG" b="1" i="1" dirty="0" smtClean="0">
                <a:solidFill>
                  <a:srgbClr val="FF66CC"/>
                </a:solidFill>
              </a:rPr>
              <a:t>ВА ЛАЗАРОВА-</a:t>
            </a:r>
            <a:r>
              <a:rPr lang="en-US" b="1" i="1" dirty="0" smtClean="0">
                <a:solidFill>
                  <a:srgbClr val="FF66CC"/>
                </a:solidFill>
              </a:rPr>
              <a:t>IV </a:t>
            </a:r>
            <a:r>
              <a:rPr lang="bg-BG" b="1" i="1" smtClean="0">
                <a:solidFill>
                  <a:srgbClr val="FF66CC"/>
                </a:solidFill>
              </a:rPr>
              <a:t>Б клкккккккккккккк</a:t>
            </a:r>
            <a:endParaRPr lang="bg-BG" b="1" i="1" dirty="0">
              <a:solidFill>
                <a:srgbClr val="FF66CC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772"/>
            <a:ext cx="9274002" cy="5565228"/>
          </a:xfrm>
        </p:spPr>
      </p:pic>
    </p:spTree>
    <p:extLst>
      <p:ext uri="{BB962C8B-B14F-4D97-AF65-F5344CB8AC3E}">
        <p14:creationId xmlns:p14="http://schemas.microsoft.com/office/powerpoint/2010/main" val="1815666750"/>
      </p:ext>
    </p:extLst>
  </p:cSld>
  <p:clrMapOvr>
    <a:masterClrMapping/>
  </p:clrMapOvr>
  <p:transition spd="slow" advClick="0" advTm="3000">
    <p:fade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520</Words>
  <Application>Microsoft Office PowerPoint</Application>
  <PresentationFormat>Custom</PresentationFormat>
  <Paragraphs>43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Facet</vt:lpstr>
      <vt:lpstr>9 МАЙ – ДЕНЯТ НА ЕВРОПА</vt:lpstr>
      <vt:lpstr>PowerPoint Presentation</vt:lpstr>
      <vt:lpstr>PowerPoint Presentation</vt:lpstr>
      <vt:lpstr>Символите на ЕС</vt:lpstr>
      <vt:lpstr>24 официални езика</vt:lpstr>
      <vt:lpstr>PowerPoint Presentation</vt:lpstr>
      <vt:lpstr>PowerPoint Presentation</vt:lpstr>
      <vt:lpstr>PowerPoint Presentation</vt:lpstr>
      <vt:lpstr>ИЗГОТВЕНА ОТ EВА ЛАЗАРОВА-IV Б клкккккккккккккк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МАЙ – ДЕНЯТ НА ЕВРОПА</dc:title>
  <dc:creator>росица</dc:creator>
  <cp:lastModifiedBy>User</cp:lastModifiedBy>
  <cp:revision>13</cp:revision>
  <dcterms:created xsi:type="dcterms:W3CDTF">2020-05-04T12:50:14Z</dcterms:created>
  <dcterms:modified xsi:type="dcterms:W3CDTF">2020-05-09T07:30:30Z</dcterms:modified>
</cp:coreProperties>
</file>